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embeddedFontLst>
    <p:embeddedFont>
      <p:font typeface="Montserrat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6932a53c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6932a53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cf6932a53c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6932a53c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6932a53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f6932a53c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6932a53c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f6932a53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cf6932a53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f6932a53c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f6932a5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cf6932a53c_0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How Tokens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ResourceServer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User-&gt;AuthServer: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AuthServer-&gt;User: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left of User: user never passes their\n userid/password to the resource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 Alternatively validate via signatures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ResourceServer-&gt;AuthServer: validate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AuthServer-&gt;ResourceServer: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ResourceServer-&gt;User: ok!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User-&gt;ResourceServer: Do something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right of LinkedIn: If you share contacts\n you'll get a better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Agree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back to LinkedIn with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Token</a:t>
            </a:r>
            <a:endParaRPr/>
          </a:p>
        </p:txBody>
      </p:sp>
      <p:sp>
        <p:nvSpPr>
          <p:cNvPr id="298" name="Google Shape;298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title The "LinkedIn" Scenario the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LinkedIn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participant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define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clientID and clientSecret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Redirect to Google Auth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Hit AuthorizeURL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Please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Do you want to share contacts with LinkedIn?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You-&gt;Google: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Google-&gt;You: Redirect to LinkedIn callbackURL with AuthCode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You-&gt;LinkedIn: Hit RedirectURL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LinkedIn-&gt;Google: REST Call with authcode, clientId, clientSecret\nto the TokenURL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Google-&gt;LinkedIn: Bearer Token, Refresh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LinkedIn-&gt;You: 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LinkedIn-&gt;ContactServer: BearerToken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ContactServer-&gt;LinkedIn: Contact List</a:t>
            </a:r>
            <a:endParaRPr/>
          </a:p>
        </p:txBody>
      </p:sp>
      <p:sp>
        <p:nvSpPr>
          <p:cNvPr id="315" name="Google Shape;31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cf6932a53c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cf6932a53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cf6932a53c_0_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6932a53c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6932a5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cf6932a53c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f6932a53c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f6932a5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f6932a53c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6932a53c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f6932a53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cf6932a53c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6932a53c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f6932a5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cf6932a53c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f6932a53c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f6932a53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cf6932a53c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moserware.com/2009/06/first-few-milliseconds-of-https.html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tlseminar.github.io/first-few-millisecond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moserware.com/2009/06/first-few-milliseconds-of-https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hueniverse.com/2012/07/oauth-2-0-and-the-road-to-hell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news.ycombinator.com/item?id=25380301" TargetMode="External"/><Relationship Id="rId4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Introduction to SOA</a:t>
            </a:r>
            <a:br>
              <a:rPr lang="en-US"/>
            </a:br>
            <a:r>
              <a:rPr lang="en-US"/>
              <a:t>and Microservices Security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Signatures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Actually the encrypted hash using the private key to encrypt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validator decrypts the message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Applies the same hash function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Compares the two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Certificate Authority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Instead of everybody needing to know about each other’s keys, you have a trust hierarchy: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I create a key pair (key + padlock)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Export the public key (key)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Prove who I am to the CA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CA “signs” the key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Locks my key in their padlock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Anyone who opens it knows that it is verified by them</a:t>
            </a:r>
            <a:endParaRPr/>
          </a:p>
          <a:p>
            <a:pPr indent="0" lvl="2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762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495" y="0"/>
            <a:ext cx="52675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439025" y="711525"/>
            <a:ext cx="7339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Transport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Layer 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Montserrat"/>
                <a:ea typeface="Montserrat"/>
                <a:cs typeface="Montserrat"/>
                <a:sym typeface="Montserrat"/>
              </a:rPr>
              <a:t>(TLS)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560150" y="1246975"/>
            <a:ext cx="782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850" y="1647178"/>
            <a:ext cx="5744073" cy="464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567179" y="1447800"/>
            <a:ext cx="71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https://tlseminar.github.io/first-few-milliseconds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LetsEncrypt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3" cy="3740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960"/>
              <a:t>Automatic Certificate Management Environment (ACME)</a:t>
            </a:r>
            <a:endParaRPr sz="296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798638"/>
            <a:ext cx="65627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ACME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41438"/>
            <a:ext cx="7584683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Authentication with Client Certificates for humans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Is rarely 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Client needs a certificate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prove who you are to the CA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Implies costly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Some countries have implemented this nationally (e.g. Denmark)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More common authentication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Server-side TLS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Every server is proven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HTTP level authentication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OAuth2 / OpenID Connect (OIDC)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HTTP Authentication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Basic Auth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Easy, fast, effective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Completely insecure except over HTTPS – base64 encoding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Digest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Hash of the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More on OAuth later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Security Aims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Confidentiality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Integrity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Availability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Authenticity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Non-Repudiation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Authorization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Basic vs Digest</a:t>
            </a:r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608139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Integrity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Include a signed hash in with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Only the sender could do this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the message is modified or manipulated the receiver will calculate a different hash to the sender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This is used for both integrity AND authenticity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signed hash is equivalent to signing the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Non-repudiation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This is done by passing back a signed hash of the signed hash!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can prove that the sender sent the message (log the signed hash)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receiver then signs this and sends it back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sender logs this to prove that the receiver received the message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Availability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395" y="1417638"/>
            <a:ext cx="8102600" cy="5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Public Key Cryptography is based on mathematics of very large prime numbers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aim is that to break it will take many many years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Though Quantum Computing will change that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It is slow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Usually PKC is only used for exchange of a secret key that is then used for a session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The problem with passwords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cabbage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 the password must be more than 8 chars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you must have a numerical character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1 boiled cabbage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lang="en-US">
                <a:solidFill>
                  <a:srgbClr val="FF0000"/>
                </a:solidFill>
              </a:rPr>
              <a:t>Sorry, no blank spaces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at least one upper case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the password cannot have more than one upper case consecutively</a:t>
            </a:r>
            <a:br>
              <a:rPr lang="en-US">
                <a:solidFill>
                  <a:srgbClr val="FF0000"/>
                </a:solidFill>
              </a:rPr>
            </a:br>
            <a:r>
              <a:rPr lang="en-US"/>
              <a:t>50FrickingBoiledCabbagesShovedSomewhereIfYouDon’tGiveMeAccess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Sorry, no punctuation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400" y="0"/>
            <a:ext cx="8564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935" y="1183335"/>
            <a:ext cx="7099219" cy="533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0" y="6525733"/>
            <a:ext cx="73939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http://www.developerdrive.com/2013/05/creating-a-simple-to-do-application-%E2%80%93-part-3</a:t>
            </a:r>
            <a:endParaRPr/>
          </a:p>
        </p:txBody>
      </p:sp>
      <p:sp>
        <p:nvSpPr>
          <p:cNvPr id="270" name="Google Shape;270;p41"/>
          <p:cNvSpPr txBox="1"/>
          <p:nvPr>
            <p:ph type="title"/>
          </p:nvPr>
        </p:nvSpPr>
        <p:spPr>
          <a:xfrm>
            <a:off x="457200" y="403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Third hit on Google </a:t>
            </a:r>
            <a:br>
              <a:rPr lang="en-US"/>
            </a:br>
            <a:r>
              <a:rPr lang="en-US" sz="2700"/>
              <a:t>“how to add authentication php”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In Real Life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75635" y="1600200"/>
            <a:ext cx="4237671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opacity</a:t>
            </a:r>
            <a:r>
              <a:rPr lang="en-US"/>
              <a:t> of the envelope provides confidentiality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seal</a:t>
            </a:r>
            <a:r>
              <a:rPr lang="en-US"/>
              <a:t> on the envelope provides integrity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Royal Mail hopefully provides availability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signature</a:t>
            </a:r>
            <a:r>
              <a:rPr lang="en-US"/>
              <a:t> provides authenticity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 </a:t>
            </a:r>
            <a:r>
              <a:rPr b="1" lang="en-US"/>
              <a:t>proof of posting</a:t>
            </a:r>
            <a:r>
              <a:rPr lang="en-US"/>
              <a:t> and “</a:t>
            </a:r>
            <a:r>
              <a:rPr b="1" lang="en-US"/>
              <a:t>signed-for</a:t>
            </a:r>
            <a:r>
              <a:rPr lang="en-US"/>
              <a:t>” provide non-repudiation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3118" y="1615024"/>
            <a:ext cx="33274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4572000" y="4751496"/>
            <a:ext cx="45720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None of these match up to the standards of electronic security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0"/>
            <a:ext cx="829452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pic>
        <p:nvPicPr>
          <p:cNvPr id="282" name="Google Shape;28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" y="0"/>
            <a:ext cx="86305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Tokens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Kerberos Tickets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Developed by MIT in the late 80’s onwards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Designed to allow lots of campus machines to be secured easily (without having local UNIX password files!)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Based on Needham-Schroder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SAML/SAML2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 XML version that has become a popular way of doing Single Sign On for the Web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Used by Google Apps/Shibboleth/etc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LinkedIn example</a:t>
            </a:r>
            <a:endParaRPr/>
          </a:p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LinkedIn used to ask for your Gmail userid and password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They said they would only use this to get your contact list for certain purposes and would delete afterwards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What do you think?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0"/>
            <a:ext cx="6502400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OAuth Terminology</a:t>
            </a:r>
            <a:endParaRPr/>
          </a:p>
        </p:txBody>
      </p:sp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Owner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end user or logical owner of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gmail user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Resource Server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server that contains or controls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contact list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Client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looking for access to the resource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LinkedIn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Authorization Server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system that maintains the user identity and issuing tokens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Google identity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457200" y="304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The more detailed version!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1700" y="0"/>
            <a:ext cx="73272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OpenID Connect (OIDC)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9341"/>
            <a:ext cx="9144000" cy="529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Open Source</a:t>
            </a:r>
            <a:r>
              <a:rPr lang="en-US" sz="3000"/>
              <a:t> </a:t>
            </a:r>
            <a:r>
              <a:rPr lang="en-US" sz="3200"/>
              <a:t>OIDC systems</a:t>
            </a:r>
            <a:endParaRPr sz="3200"/>
          </a:p>
        </p:txBody>
      </p:sp>
      <p:sp>
        <p:nvSpPr>
          <p:cNvPr id="331" name="Google Shape;331;p51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Keycloak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Fully featured OIDC/OAuth2/SAML server from Redhat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WSO2 Identity Server</a:t>
            </a:r>
            <a:endParaRPr sz="26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OAuth2/OIDC/SAML IdP and broker</a:t>
            </a:r>
            <a:endParaRPr sz="2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dex</a:t>
            </a:r>
            <a:endParaRPr sz="20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/>
              <a:t>A Kubernetes OIDC provider that only does federated login</a:t>
            </a:r>
            <a:endParaRPr sz="2200"/>
          </a:p>
          <a:p>
            <a:pPr indent="0" lvl="0" marL="9144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Provided by Encryption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On the web, 99% of the time using TLS 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TLS is the successor to SSL 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And often referred to as SSL!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If you want to understand TLS well, this is about the best resource I’ve seen: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http://www.moserware.com/2009/06/first-few-milliseconds-of-https.html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Criticisms of OAuth2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http://hueniverse.com/2012/07/oauth-2-0-and-the-road-to-hell/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“When compared with OAuth 1.0, the 2.0 specification is more complex, less interoperable, less useful, more incomplete, and most importantly, less secure.”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Main concern: </a:t>
            </a:r>
            <a:endParaRPr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Bearer tokens+TLS vs client signature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A retrospective reasoning for OAuth</a:t>
            </a:r>
            <a:endParaRPr/>
          </a:p>
        </p:txBody>
      </p:sp>
      <p:sp>
        <p:nvSpPr>
          <p:cNvPr id="343" name="Google Shape;343;p5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Two significant factors: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Billions of users do not fit well into traditional hierarchical models</a:t>
            </a:r>
            <a:endParaRPr/>
          </a:p>
          <a:p>
            <a:pPr indent="-228600" lvl="2" marL="114300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Graph-based, user directed approaches work better – Facebook Friends, Google Circles</a:t>
            </a:r>
            <a:endParaRPr/>
          </a:p>
          <a:p>
            <a:pPr indent="-285750" lvl="1" marL="742950" rtl="0" algn="l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Web and REST architecture inherently promotes linked websites, ecosystems, federation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At the same time the web protocols make this easier to do in a standard, interoperable way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JSON Web Tokens</a:t>
            </a:r>
            <a:endParaRPr/>
          </a:p>
        </p:txBody>
      </p:sp>
      <p:pic>
        <p:nvPicPr>
          <p:cNvPr id="349" name="Google Shape;3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4265"/>
            <a:ext cx="9144000" cy="48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JWT in Microservices</a:t>
            </a:r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84300"/>
            <a:ext cx="9144000" cy="406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</a:t>
            </a:r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75635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mutual TLS is where both sides have a certificate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come back into </a:t>
            </a:r>
            <a:r>
              <a:rPr lang="en-US"/>
              <a:t>fashion</a:t>
            </a:r>
            <a:r>
              <a:rPr lang="en-US"/>
              <a:t> for microservices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Built in support from Service Meshes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mTLS - mutual TLS by Proxy</a:t>
            </a:r>
            <a:endParaRPr/>
          </a:p>
        </p:txBody>
      </p:sp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0038"/>
            <a:ext cx="8839201" cy="4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100"/>
              <a:t>An interesting thread on mTLS</a:t>
            </a:r>
            <a:endParaRPr sz="4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1960" u="sng">
                <a:solidFill>
                  <a:schemeClr val="hlink"/>
                </a:solidFill>
                <a:hlinkClick r:id="rId3"/>
              </a:rPr>
              <a:t>https://news.ycombinator.com/item?id=25380301</a:t>
            </a:r>
            <a:r>
              <a:rPr lang="en-US" sz="1960"/>
              <a:t> </a:t>
            </a:r>
            <a:endParaRPr sz="1960"/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0" y="1265238"/>
            <a:ext cx="5460032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950" y="130328"/>
            <a:ext cx="7104776" cy="6509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388" name="Google Shape;388;p6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Traditionally Authorization has been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Role-based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I am a manager then I can look at salaries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Based only on user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Hard-coded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Authorization rules encapsulated in code and applications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Problems with RBAC</a:t>
            </a:r>
            <a:endParaRPr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Problems with this are: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Doesn’t correctly model the real world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 should only be able to see my team’s salaries, and only while participating in the salary review process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evolve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Hard to manage compliance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How do I find out who can make a trade of $30m?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Encryption is pointless without authenticity/identity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If I encrypt the message aimed at the wrong person, I have failed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Encryption key distribution was the biggest issue until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1973: Ellis, Cocks and Williamson of GCHQ created first “non-secret crypto” </a:t>
            </a:r>
            <a:endParaRPr/>
          </a:p>
          <a:p>
            <a:pPr indent="-228600" lvl="2" marL="11430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Only made public in 1997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1976: Diffie Helman key exchange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1977: Rivest Shamir Adleman (RSA) public key cryptography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Policy Based Access Control</a:t>
            </a:r>
            <a:endParaRPr/>
          </a:p>
        </p:txBody>
      </p:sp>
      <p:sp>
        <p:nvSpPr>
          <p:cNvPr id="400" name="Google Shape;400;p6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Delegate access control decisions to a “Policy Decision Point”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Utilise more information in the decision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Externalise the decision from the code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XACML 3.0</a:t>
            </a:r>
            <a:endParaRPr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XML language for capturing authorization and entitlement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Together with a powerful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Terminology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Decision Point (PDP)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Enforcement Point (PEP)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Administration Point (PAP)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Policy Information Point (PIP)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Open Policy Agent (OPA)</a:t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884" y="1241552"/>
            <a:ext cx="6286232" cy="5012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02045"/>
            <a:ext cx="9144000" cy="555595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in Kubernetes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OPA for HTTP APIs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1668"/>
            <a:ext cx="9144000" cy="3991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Applied Cryptography, Second Edition, Bruce Schneier, John Wiley &amp; Sons, 1996, ISBN 0-471-11709-9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Web Services Security, Mark O’Neill, 2003, ISBN 0072224711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Google (sorry but there are too many links!)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 simple analogy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Padlocks which cannot be explored, re-engineered or re-used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Keys which cannot be reverse-engineered into a padlock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Public Key Encryption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837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8660" y="5001149"/>
            <a:ext cx="1659515" cy="117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7030" y="1465815"/>
            <a:ext cx="86613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send out as many padlocks as you like, but you keep the key secret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67030" y="3653755"/>
            <a:ext cx="793555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I lock the message in a box with YOUR padlock and send it to you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267030" y="5588126"/>
            <a:ext cx="6891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Only you have the key, so only you can read the message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8321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805" y="1969609"/>
            <a:ext cx="1606484" cy="14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1563" y="4092193"/>
            <a:ext cx="1606484" cy="140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Authenticity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Need to Sign the message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Now I send out lots of keys but keep the padlocks secret</a:t>
            </a:r>
            <a:br>
              <a:rPr lang="en-US"/>
            </a:b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Anything I lock up in a box with my padlock must come from me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Anyone can unlock it and verify its from me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29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737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2462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7547" y="2991382"/>
            <a:ext cx="1659515" cy="11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Hash functions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Take a message and create a fixed size result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256 bits of data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 aim of a hash function is to have no duplicate hits, and a random distribution of responses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The only way to find the input from the output is a dictionary attack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